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7"/>
  </p:handoutMasterIdLst>
  <p:sldIdLst>
    <p:sldId id="256" r:id="rId2"/>
    <p:sldId id="257" r:id="rId3"/>
    <p:sldId id="274" r:id="rId4"/>
    <p:sldId id="290" r:id="rId5"/>
    <p:sldId id="258" r:id="rId6"/>
    <p:sldId id="273" r:id="rId7"/>
    <p:sldId id="259" r:id="rId8"/>
    <p:sldId id="275" r:id="rId9"/>
    <p:sldId id="291" r:id="rId10"/>
    <p:sldId id="282" r:id="rId11"/>
    <p:sldId id="283" r:id="rId12"/>
    <p:sldId id="292" r:id="rId13"/>
    <p:sldId id="284" r:id="rId14"/>
    <p:sldId id="285" r:id="rId15"/>
    <p:sldId id="286" r:id="rId16"/>
    <p:sldId id="293" r:id="rId17"/>
    <p:sldId id="287" r:id="rId18"/>
    <p:sldId id="288" r:id="rId19"/>
    <p:sldId id="289" r:id="rId20"/>
    <p:sldId id="260" r:id="rId21"/>
    <p:sldId id="261" r:id="rId22"/>
    <p:sldId id="276" r:id="rId23"/>
    <p:sldId id="262" r:id="rId24"/>
    <p:sldId id="263" r:id="rId25"/>
    <p:sldId id="277" r:id="rId26"/>
    <p:sldId id="264" r:id="rId27"/>
    <p:sldId id="278" r:id="rId28"/>
    <p:sldId id="265" r:id="rId29"/>
    <p:sldId id="279" r:id="rId30"/>
    <p:sldId id="266" r:id="rId31"/>
    <p:sldId id="294" r:id="rId32"/>
    <p:sldId id="280" r:id="rId33"/>
    <p:sldId id="270" r:id="rId34"/>
    <p:sldId id="271" r:id="rId35"/>
    <p:sldId id="272" r:id="rId3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ogterp, H." userId="de31b79e-c7de-4a9c-a36a-85055985d18b" providerId="ADAL" clId="{29D2553D-CB5B-4080-B032-5A542C891903}"/>
    <pc:docChg chg="custSel addSld modSld sldOrd">
      <pc:chgData name="Hoogterp, H." userId="de31b79e-c7de-4a9c-a36a-85055985d18b" providerId="ADAL" clId="{29D2553D-CB5B-4080-B032-5A542C891903}" dt="2017-10-19T11:46:00.228" v="1214"/>
      <pc:docMkLst>
        <pc:docMk/>
      </pc:docMkLst>
      <pc:sldChg chg="modSp">
        <pc:chgData name="Hoogterp, H." userId="de31b79e-c7de-4a9c-a36a-85055985d18b" providerId="ADAL" clId="{29D2553D-CB5B-4080-B032-5A542C891903}" dt="2017-10-19T11:45:42.759" v="1213" actId="20577"/>
        <pc:sldMkLst>
          <pc:docMk/>
          <pc:sldMk cId="0" sldId="264"/>
        </pc:sldMkLst>
        <pc:spChg chg="mod">
          <ac:chgData name="Hoogterp, H." userId="de31b79e-c7de-4a9c-a36a-85055985d18b" providerId="ADAL" clId="{29D2553D-CB5B-4080-B032-5A542C891903}" dt="2017-10-19T11:45:42.759" v="1213" actId="20577"/>
          <ac:spMkLst>
            <pc:docMk/>
            <pc:sldMk cId="0" sldId="264"/>
            <ac:spMk id="3" creationId="{00000000-0000-0000-0000-000000000000}"/>
          </ac:spMkLst>
        </pc:spChg>
      </pc:sldChg>
      <pc:sldChg chg="ord">
        <pc:chgData name="Hoogterp, H." userId="de31b79e-c7de-4a9c-a36a-85055985d18b" providerId="ADAL" clId="{29D2553D-CB5B-4080-B032-5A542C891903}" dt="2017-10-19T11:46:00.228" v="1214"/>
        <pc:sldMkLst>
          <pc:docMk/>
          <pc:sldMk cId="0" sldId="266"/>
        </pc:sldMkLst>
      </pc:sldChg>
      <pc:sldChg chg="modSp add">
        <pc:chgData name="Hoogterp, H." userId="de31b79e-c7de-4a9c-a36a-85055985d18b" providerId="ADAL" clId="{29D2553D-CB5B-4080-B032-5A542C891903}" dt="2017-10-19T11:34:19.025" v="261" actId="20577"/>
        <pc:sldMkLst>
          <pc:docMk/>
          <pc:sldMk cId="3848523060" sldId="290"/>
        </pc:sldMkLst>
        <pc:spChg chg="mod">
          <ac:chgData name="Hoogterp, H." userId="de31b79e-c7de-4a9c-a36a-85055985d18b" providerId="ADAL" clId="{29D2553D-CB5B-4080-B032-5A542C891903}" dt="2017-10-19T11:31:52.702" v="56" actId="20577"/>
          <ac:spMkLst>
            <pc:docMk/>
            <pc:sldMk cId="3848523060" sldId="290"/>
            <ac:spMk id="2" creationId="{5B42D62B-6114-4586-AC82-A26742AB95DF}"/>
          </ac:spMkLst>
        </pc:spChg>
        <pc:spChg chg="mod">
          <ac:chgData name="Hoogterp, H." userId="de31b79e-c7de-4a9c-a36a-85055985d18b" providerId="ADAL" clId="{29D2553D-CB5B-4080-B032-5A542C891903}" dt="2017-10-19T11:34:19.025" v="261" actId="20577"/>
          <ac:spMkLst>
            <pc:docMk/>
            <pc:sldMk cId="3848523060" sldId="290"/>
            <ac:spMk id="3" creationId="{49D9592A-3DE1-454C-B1B0-F93EC61CCC59}"/>
          </ac:spMkLst>
        </pc:spChg>
      </pc:sldChg>
      <pc:sldChg chg="modSp add">
        <pc:chgData name="Hoogterp, H." userId="de31b79e-c7de-4a9c-a36a-85055985d18b" providerId="ADAL" clId="{29D2553D-CB5B-4080-B032-5A542C891903}" dt="2017-10-19T11:37:26.846" v="724" actId="20577"/>
        <pc:sldMkLst>
          <pc:docMk/>
          <pc:sldMk cId="2663015480" sldId="291"/>
        </pc:sldMkLst>
        <pc:spChg chg="mod">
          <ac:chgData name="Hoogterp, H." userId="de31b79e-c7de-4a9c-a36a-85055985d18b" providerId="ADAL" clId="{29D2553D-CB5B-4080-B032-5A542C891903}" dt="2017-10-19T11:34:46.415" v="320" actId="20577"/>
          <ac:spMkLst>
            <pc:docMk/>
            <pc:sldMk cId="2663015480" sldId="291"/>
            <ac:spMk id="2" creationId="{DC0AF86A-76F6-446A-A368-6271A44845D4}"/>
          </ac:spMkLst>
        </pc:spChg>
        <pc:spChg chg="mod">
          <ac:chgData name="Hoogterp, H." userId="de31b79e-c7de-4a9c-a36a-85055985d18b" providerId="ADAL" clId="{29D2553D-CB5B-4080-B032-5A542C891903}" dt="2017-10-19T11:37:26.846" v="724" actId="20577"/>
          <ac:spMkLst>
            <pc:docMk/>
            <pc:sldMk cId="2663015480" sldId="291"/>
            <ac:spMk id="3" creationId="{3E4D1427-4571-4459-A667-5F8597412FFF}"/>
          </ac:spMkLst>
        </pc:spChg>
      </pc:sldChg>
      <pc:sldChg chg="modSp add">
        <pc:chgData name="Hoogterp, H." userId="de31b79e-c7de-4a9c-a36a-85055985d18b" providerId="ADAL" clId="{29D2553D-CB5B-4080-B032-5A542C891903}" dt="2017-10-19T11:40:08.948" v="1008" actId="20577"/>
        <pc:sldMkLst>
          <pc:docMk/>
          <pc:sldMk cId="1811100771" sldId="292"/>
        </pc:sldMkLst>
        <pc:spChg chg="mod">
          <ac:chgData name="Hoogterp, H." userId="de31b79e-c7de-4a9c-a36a-85055985d18b" providerId="ADAL" clId="{29D2553D-CB5B-4080-B032-5A542C891903}" dt="2017-10-19T11:37:47.135" v="760" actId="20577"/>
          <ac:spMkLst>
            <pc:docMk/>
            <pc:sldMk cId="1811100771" sldId="292"/>
            <ac:spMk id="2" creationId="{346C47F1-BA98-47B1-8FA4-62256E88435D}"/>
          </ac:spMkLst>
        </pc:spChg>
        <pc:spChg chg="mod">
          <ac:chgData name="Hoogterp, H." userId="de31b79e-c7de-4a9c-a36a-85055985d18b" providerId="ADAL" clId="{29D2553D-CB5B-4080-B032-5A542C891903}" dt="2017-10-19T11:40:08.948" v="1008" actId="20577"/>
          <ac:spMkLst>
            <pc:docMk/>
            <pc:sldMk cId="1811100771" sldId="292"/>
            <ac:spMk id="3" creationId="{60C636AC-E960-451F-9BE9-4DD6442DC348}"/>
          </ac:spMkLst>
        </pc:spChg>
      </pc:sldChg>
      <pc:sldChg chg="modSp add">
        <pc:chgData name="Hoogterp, H." userId="de31b79e-c7de-4a9c-a36a-85055985d18b" providerId="ADAL" clId="{29D2553D-CB5B-4080-B032-5A542C891903}" dt="2017-10-19T11:44:35.297" v="1212" actId="20577"/>
        <pc:sldMkLst>
          <pc:docMk/>
          <pc:sldMk cId="379165638" sldId="293"/>
        </pc:sldMkLst>
        <pc:spChg chg="mod">
          <ac:chgData name="Hoogterp, H." userId="de31b79e-c7de-4a9c-a36a-85055985d18b" providerId="ADAL" clId="{29D2553D-CB5B-4080-B032-5A542C891903}" dt="2017-10-19T11:40:29.707" v="1020" actId="20577"/>
          <ac:spMkLst>
            <pc:docMk/>
            <pc:sldMk cId="379165638" sldId="293"/>
            <ac:spMk id="2" creationId="{D4073FAD-3C5B-4748-B02F-DF137AB4C813}"/>
          </ac:spMkLst>
        </pc:spChg>
        <pc:spChg chg="mod">
          <ac:chgData name="Hoogterp, H." userId="de31b79e-c7de-4a9c-a36a-85055985d18b" providerId="ADAL" clId="{29D2553D-CB5B-4080-B032-5A542C891903}" dt="2017-10-19T11:44:35.297" v="1212" actId="20577"/>
          <ac:spMkLst>
            <pc:docMk/>
            <pc:sldMk cId="379165638" sldId="293"/>
            <ac:spMk id="3" creationId="{9F7BC21F-489A-4AF2-BCEB-46C20CDBCDFA}"/>
          </ac:spMkLst>
        </pc:spChg>
      </pc:sldChg>
    </pc:docChg>
  </pc:docChgLst>
  <pc:docChgLst>
    <pc:chgData name="H Hoogterp" userId="de31b79e-c7de-4a9c-a36a-85055985d18b" providerId="ADAL" clId="{29D2553D-CB5B-4080-B032-5A542C891903}"/>
    <pc:docChg chg="custSel addSld modSld">
      <pc:chgData name="H Hoogterp" userId="de31b79e-c7de-4a9c-a36a-85055985d18b" providerId="ADAL" clId="{29D2553D-CB5B-4080-B032-5A542C891903}" dt="2017-11-20T17:00:00.419" v="63" actId="6549"/>
      <pc:docMkLst>
        <pc:docMk/>
      </pc:docMkLst>
      <pc:sldChg chg="modSp">
        <pc:chgData name="H Hoogterp" userId="de31b79e-c7de-4a9c-a36a-85055985d18b" providerId="ADAL" clId="{29D2553D-CB5B-4080-B032-5A542C891903}" dt="2017-11-20T17:00:00.419" v="63" actId="6549"/>
        <pc:sldMkLst>
          <pc:docMk/>
          <pc:sldMk cId="0" sldId="262"/>
        </pc:sldMkLst>
        <pc:spChg chg="mod">
          <ac:chgData name="H Hoogterp" userId="de31b79e-c7de-4a9c-a36a-85055985d18b" providerId="ADAL" clId="{29D2553D-CB5B-4080-B032-5A542C891903}" dt="2017-11-20T17:00:00.419" v="63" actId="6549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H Hoogterp" userId="de31b79e-c7de-4a9c-a36a-85055985d18b" providerId="ADAL" clId="{29D2553D-CB5B-4080-B032-5A542C891903}" dt="2017-11-20T16:57:49.659" v="1" actId="27636"/>
        <pc:sldMkLst>
          <pc:docMk/>
          <pc:sldMk cId="0" sldId="266"/>
        </pc:sldMkLst>
        <pc:spChg chg="mod">
          <ac:chgData name="H Hoogterp" userId="de31b79e-c7de-4a9c-a36a-85055985d18b" providerId="ADAL" clId="{29D2553D-CB5B-4080-B032-5A542C891903}" dt="2017-11-20T16:57:49.659" v="1" actId="27636"/>
          <ac:spMkLst>
            <pc:docMk/>
            <pc:sldMk cId="0" sldId="266"/>
            <ac:spMk id="3" creationId="{00000000-0000-0000-0000-000000000000}"/>
          </ac:spMkLst>
        </pc:spChg>
      </pc:sldChg>
      <pc:sldChg chg="modSp add">
        <pc:chgData name="H Hoogterp" userId="de31b79e-c7de-4a9c-a36a-85055985d18b" providerId="ADAL" clId="{29D2553D-CB5B-4080-B032-5A542C891903}" dt="2017-11-20T16:58:12.087" v="32" actId="27636"/>
        <pc:sldMkLst>
          <pc:docMk/>
          <pc:sldMk cId="146132958" sldId="294"/>
        </pc:sldMkLst>
        <pc:spChg chg="mod">
          <ac:chgData name="H Hoogterp" userId="de31b79e-c7de-4a9c-a36a-85055985d18b" providerId="ADAL" clId="{29D2553D-CB5B-4080-B032-5A542C891903}" dt="2017-11-20T16:58:00.921" v="26" actId="20577"/>
          <ac:spMkLst>
            <pc:docMk/>
            <pc:sldMk cId="146132958" sldId="294"/>
            <ac:spMk id="2" creationId="{9325A841-E3A6-4B8E-8037-7A61BBA67DE3}"/>
          </ac:spMkLst>
        </pc:spChg>
        <pc:spChg chg="mod">
          <ac:chgData name="H Hoogterp" userId="de31b79e-c7de-4a9c-a36a-85055985d18b" providerId="ADAL" clId="{29D2553D-CB5B-4080-B032-5A542C891903}" dt="2017-11-20T16:58:12.087" v="32" actId="27636"/>
          <ac:spMkLst>
            <pc:docMk/>
            <pc:sldMk cId="146132958" sldId="294"/>
            <ac:spMk id="3" creationId="{EFB40E29-055B-42B5-B3D7-9E1F85BF4B0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15187-D691-45EF-B8D8-0CFA893BB094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B107D-3726-4164-98F6-7B67BB8D41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501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56C29A-E87D-43A1-8404-D2A19FF89ABD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0E872D-3C19-4AA2-99C8-D0F51425F6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woordsoorten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Grammatica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/>
              <a:t>Bijwoordelijke bepaling die bestaat uit één woord is een bijwoord </a:t>
            </a:r>
            <a:r>
              <a:rPr lang="nl-NL" sz="2800" dirty="0">
                <a:sym typeface="Wingdings" panose="05000000000000000000" pitchFamily="2" charset="2"/>
              </a:rPr>
              <a:t> </a:t>
            </a:r>
            <a:r>
              <a:rPr lang="nl-NL" sz="2800" dirty="0"/>
              <a:t>Het zijn woorden die overblijven</a:t>
            </a:r>
          </a:p>
          <a:p>
            <a:r>
              <a:rPr lang="nl-NL" sz="2800" dirty="0"/>
              <a:t>Een bijwoord zegt iets over een bijvoeglijk naamwoord, een werkwoord of een ander bijwoord</a:t>
            </a:r>
          </a:p>
          <a:p>
            <a:r>
              <a:rPr lang="nl-NL" sz="2800" dirty="0"/>
              <a:t>Een bijwoord zegt iets over een hele zin.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/>
              <a:t>Wat zijn de bijwoorden?</a:t>
            </a:r>
          </a:p>
          <a:p>
            <a:pPr>
              <a:buNone/>
            </a:pPr>
            <a:r>
              <a:rPr lang="nl-NL" sz="2800" dirty="0"/>
              <a:t>-Hij liep stampend de trap op</a:t>
            </a:r>
          </a:p>
          <a:p>
            <a:pPr>
              <a:buNone/>
            </a:pPr>
            <a:r>
              <a:rPr lang="nl-NL" sz="2800" dirty="0"/>
              <a:t>-Het was een heel lieve hond</a:t>
            </a:r>
          </a:p>
          <a:p>
            <a:pPr>
              <a:buNone/>
            </a:pPr>
            <a:r>
              <a:rPr lang="nl-NL" sz="2800" dirty="0"/>
              <a:t>-Het was een heel erg lieve hond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2791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Haal de bijwoorden uit de zinnen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Dinsdagavond raakten vier mensen gewond.</a:t>
            </a:r>
          </a:p>
          <a:p>
            <a:pPr marL="514350" indent="-514350">
              <a:buAutoNum type="arabicPeriod"/>
            </a:pPr>
            <a:r>
              <a:rPr lang="nl-NL" dirty="0"/>
              <a:t>De bruine hond was erg wild.</a:t>
            </a:r>
          </a:p>
          <a:p>
            <a:pPr marL="514350" indent="-514350">
              <a:buAutoNum type="arabicPeriod"/>
            </a:pPr>
            <a:r>
              <a:rPr lang="nl-NL" dirty="0"/>
              <a:t>Vermoedelijk is op het terrein de stroom uitgevallen.</a:t>
            </a:r>
          </a:p>
          <a:p>
            <a:pPr marL="514350" indent="-514350">
              <a:buAutoNum type="arabicPeriod"/>
            </a:pPr>
            <a:r>
              <a:rPr lang="nl-NL" dirty="0"/>
              <a:t>Zij rende </a:t>
            </a:r>
            <a:r>
              <a:rPr lang="nl-NL"/>
              <a:t>snel naar de bal.</a:t>
            </a:r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Stiekem slopen de kinderen de woonkamer in.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3689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C47F1-BA98-47B1-8FA4-62256E884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Bijwoord of bijvoeglijk naamwoord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C636AC-E960-451F-9BE9-4DD6442DC34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Het </a:t>
            </a:r>
            <a:r>
              <a:rPr lang="nl-NL" u="sng" dirty="0"/>
              <a:t>huilende</a:t>
            </a:r>
            <a:r>
              <a:rPr lang="nl-NL" dirty="0"/>
              <a:t> kind rende </a:t>
            </a:r>
            <a:r>
              <a:rPr lang="nl-NL" u="sng" dirty="0"/>
              <a:t>gisteren</a:t>
            </a:r>
            <a:r>
              <a:rPr lang="nl-NL" dirty="0"/>
              <a:t> </a:t>
            </a:r>
            <a:r>
              <a:rPr lang="nl-NL" u="sng" dirty="0"/>
              <a:t>snel</a:t>
            </a:r>
            <a:r>
              <a:rPr lang="nl-NL" dirty="0"/>
              <a:t> naar huis.</a:t>
            </a:r>
          </a:p>
          <a:p>
            <a:r>
              <a:rPr lang="nl-NL" dirty="0"/>
              <a:t>Deze </a:t>
            </a:r>
            <a:r>
              <a:rPr lang="nl-NL" u="sng" dirty="0"/>
              <a:t>paarse</a:t>
            </a:r>
            <a:r>
              <a:rPr lang="nl-NL" dirty="0"/>
              <a:t> sjaal is </a:t>
            </a:r>
            <a:r>
              <a:rPr lang="nl-NL" u="sng" dirty="0"/>
              <a:t>ontzettend</a:t>
            </a:r>
            <a:r>
              <a:rPr lang="nl-NL" dirty="0"/>
              <a:t> </a:t>
            </a:r>
            <a:r>
              <a:rPr lang="nl-NL" u="sng" dirty="0"/>
              <a:t>duur</a:t>
            </a:r>
            <a:r>
              <a:rPr lang="nl-NL" dirty="0"/>
              <a:t>!</a:t>
            </a:r>
          </a:p>
          <a:p>
            <a:r>
              <a:rPr lang="nl-NL" u="sng" dirty="0"/>
              <a:t>Stiekem</a:t>
            </a:r>
            <a:r>
              <a:rPr lang="nl-NL" dirty="0"/>
              <a:t> stal ik die </a:t>
            </a:r>
            <a:r>
              <a:rPr lang="nl-NL" u="sng" dirty="0"/>
              <a:t>lekkere</a:t>
            </a:r>
            <a:r>
              <a:rPr lang="nl-NL" dirty="0"/>
              <a:t> snoepjes.</a:t>
            </a:r>
          </a:p>
        </p:txBody>
      </p:sp>
    </p:spTree>
    <p:extLst>
      <p:ext uri="{BB962C8B-B14F-4D97-AF65-F5344CB8AC3E}">
        <p14:creationId xmlns:p14="http://schemas.microsoft.com/office/powerpoint/2010/main" val="1811100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Tot zo ver bekend: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950117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Lidwoord (bepaald en onbepaald)</a:t>
            </a:r>
          </a:p>
          <a:p>
            <a:pPr>
              <a:lnSpc>
                <a:spcPct val="150000"/>
              </a:lnSpc>
            </a:pPr>
            <a:r>
              <a:rPr lang="nl-NL" dirty="0"/>
              <a:t>Bijvoeglijk naamwoord</a:t>
            </a:r>
          </a:p>
          <a:p>
            <a:pPr>
              <a:lnSpc>
                <a:spcPct val="150000"/>
              </a:lnSpc>
            </a:pPr>
            <a:r>
              <a:rPr lang="nl-NL" dirty="0"/>
              <a:t>Zelfstandig naamwoord (mens, dier, ding, eigennamen)</a:t>
            </a:r>
          </a:p>
          <a:p>
            <a:pPr>
              <a:lnSpc>
                <a:spcPct val="150000"/>
              </a:lnSpc>
            </a:pPr>
            <a:r>
              <a:rPr lang="nl-NL" dirty="0"/>
              <a:t>Werkwoorden (koppel-, zelfstandig-, hulp-)</a:t>
            </a:r>
          </a:p>
          <a:p>
            <a:pPr>
              <a:lnSpc>
                <a:spcPct val="150000"/>
              </a:lnSpc>
            </a:pPr>
            <a:r>
              <a:rPr lang="nl-NL" dirty="0"/>
              <a:t>Bijwoord (over zin, </a:t>
            </a:r>
            <a:r>
              <a:rPr lang="nl-NL" dirty="0" err="1"/>
              <a:t>bijv.nw</a:t>
            </a:r>
            <a:r>
              <a:rPr lang="nl-NL" dirty="0"/>
              <a:t>, bijwoord of werkwoord)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4445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Voorzetsel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Je kunt het voor ‘de kast’/ ‘de kooi’ of ‘het feest’ zetten. </a:t>
            </a:r>
            <a:r>
              <a:rPr lang="nl-NL" i="1" dirty="0"/>
              <a:t>(voor een zelfstandig naamwoord dus)</a:t>
            </a:r>
          </a:p>
          <a:p>
            <a:endParaRPr lang="nl-NL" dirty="0"/>
          </a:p>
          <a:p>
            <a:r>
              <a:rPr lang="nl-NL" dirty="0"/>
              <a:t>Een voorzetsel geeft vaak plaats (in, op), tijd (gedurende, tijdens), reden/oorzaak (vanwege, om) aan. </a:t>
            </a:r>
          </a:p>
          <a:p>
            <a:endParaRPr lang="nl-NL" dirty="0"/>
          </a:p>
          <a:p>
            <a:pPr>
              <a:buNone/>
            </a:pPr>
            <a:r>
              <a:rPr lang="nl-NL" dirty="0"/>
              <a:t>Zoek de voorzetsels:</a:t>
            </a:r>
          </a:p>
          <a:p>
            <a:pPr marL="514350" indent="-514350">
              <a:buAutoNum type="arabicPeriod"/>
            </a:pPr>
            <a:r>
              <a:rPr lang="nl-NL" dirty="0"/>
              <a:t>Tijdens zijn rit door het bos ontmoet hij een zwarte ridder, die hij in een gevecht verslaat.</a:t>
            </a:r>
          </a:p>
          <a:p>
            <a:pPr marL="514350" indent="-51435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070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Voorzetsels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nl-NL" dirty="0"/>
              <a:t>voor, achter, naast, in, op, door, over, uit, boven, onder, om, tegen, aan, binnen, buiten, langs, tijdens, sinds, bij, tot, zonder, met, behalve, naar, na, via, per, te, tegen, volgens…</a:t>
            </a:r>
          </a:p>
        </p:txBody>
      </p:sp>
    </p:spTree>
    <p:extLst>
      <p:ext uri="{BB962C8B-B14F-4D97-AF65-F5344CB8AC3E}">
        <p14:creationId xmlns:p14="http://schemas.microsoft.com/office/powerpoint/2010/main" val="2582895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073FAD-3C5B-4748-B02F-DF137AB4C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Voorzetsels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7BC21F-489A-4AF2-BCEB-46C20CDBCDF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Reis jij per trein naar Amsterdam of ga je in de auto?</a:t>
            </a:r>
          </a:p>
          <a:p>
            <a:r>
              <a:rPr lang="nl-NL" dirty="0"/>
              <a:t>Keek jij door het raam naar buiten?</a:t>
            </a:r>
          </a:p>
          <a:p>
            <a:r>
              <a:rPr lang="nl-NL" dirty="0"/>
              <a:t>Tijdens deze les mag niemand het lokaal uit.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165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Hoofdtelwoorden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nl-NL" b="1" dirty="0"/>
              <a:t>Hoofdtelwoorden geven een aantal, nummer of hoeveelheid.</a:t>
            </a:r>
          </a:p>
          <a:p>
            <a:pPr>
              <a:lnSpc>
                <a:spcPct val="170000"/>
              </a:lnSpc>
            </a:pPr>
            <a:br>
              <a:rPr lang="nl-NL" dirty="0"/>
            </a:br>
            <a:r>
              <a:rPr lang="nl-NL" u="sng" dirty="0"/>
              <a:t>Onbepaalde hoofdtelwoorden</a:t>
            </a:r>
            <a:br>
              <a:rPr lang="nl-NL" dirty="0"/>
            </a:br>
            <a:r>
              <a:rPr lang="nl-NL" dirty="0"/>
              <a:t>Onbepaalde hoofdtelwoorden geven wel een hoeveelheid aan, maar niet hoeveel precies.</a:t>
            </a:r>
            <a:br>
              <a:rPr lang="nl-NL" dirty="0"/>
            </a:br>
            <a:r>
              <a:rPr lang="nl-NL" dirty="0"/>
              <a:t>Bijvoorbeeld: veel, weinig, alle, enkele, menige, sommige, verscheidene, wat, enzovoort.</a:t>
            </a:r>
            <a:br>
              <a:rPr lang="nl-NL" dirty="0"/>
            </a:br>
            <a:br>
              <a:rPr lang="nl-NL" dirty="0"/>
            </a:br>
            <a:r>
              <a:rPr lang="nl-NL" u="sng" dirty="0"/>
              <a:t>Bepaalde hoofdtelwoorden</a:t>
            </a:r>
            <a:br>
              <a:rPr lang="nl-NL" dirty="0"/>
            </a:br>
            <a:r>
              <a:rPr lang="nl-NL" dirty="0"/>
              <a:t>Bepaalde hoofdtelwoorden zijn getallen, die wél precies de hoeveelheid aangeven.</a:t>
            </a:r>
            <a:br>
              <a:rPr lang="nl-NL" dirty="0"/>
            </a:br>
            <a:r>
              <a:rPr lang="nl-NL" dirty="0"/>
              <a:t>Bijvoorbeeld: één, twee, drie, vier, enzovoort.</a:t>
            </a:r>
          </a:p>
          <a:p>
            <a:pPr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0557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Rangtelwoorden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968552"/>
          </a:xfrm>
        </p:spPr>
        <p:txBody>
          <a:bodyPr>
            <a:normAutofit fontScale="70000" lnSpcReduction="20000"/>
          </a:bodyPr>
          <a:lstStyle/>
          <a:p>
            <a:endParaRPr lang="nl-NL" dirty="0"/>
          </a:p>
          <a:p>
            <a:pPr>
              <a:lnSpc>
                <a:spcPct val="150000"/>
              </a:lnSpc>
            </a:pPr>
            <a:r>
              <a:rPr lang="nl-NL" b="1" dirty="0"/>
              <a:t>Een rangtelwoord noemt een plaats in de rij.</a:t>
            </a:r>
            <a:br>
              <a:rPr lang="nl-NL" b="1" dirty="0"/>
            </a:br>
            <a:endParaRPr lang="nl-NL" b="1" dirty="0"/>
          </a:p>
          <a:p>
            <a:pPr>
              <a:lnSpc>
                <a:spcPct val="150000"/>
              </a:lnSpc>
            </a:pPr>
            <a:r>
              <a:rPr lang="nl-NL" dirty="0"/>
              <a:t> </a:t>
            </a:r>
            <a:r>
              <a:rPr lang="nl-NL" u="sng" dirty="0"/>
              <a:t>Onbepaalde rangtelwoorden</a:t>
            </a:r>
            <a:br>
              <a:rPr lang="nl-NL" dirty="0"/>
            </a:br>
            <a:r>
              <a:rPr lang="nl-NL" dirty="0"/>
              <a:t>Onbepaalde rangtelwoorden geven een bepaalde plaats in een reeks aan, maar niet precies welke plaats. </a:t>
            </a:r>
            <a:br>
              <a:rPr lang="nl-NL" dirty="0"/>
            </a:br>
            <a:r>
              <a:rPr lang="nl-NL" dirty="0"/>
              <a:t>Bijvoorbeeld: hoeveelste, zoveelste, laatste, middelste, enzovoort.</a:t>
            </a:r>
            <a:br>
              <a:rPr lang="nl-NL" dirty="0"/>
            </a:br>
            <a:br>
              <a:rPr lang="nl-NL" dirty="0"/>
            </a:br>
            <a:r>
              <a:rPr lang="nl-NL" u="sng" dirty="0"/>
              <a:t>Bepaalde rangtelwoorden</a:t>
            </a:r>
            <a:br>
              <a:rPr lang="nl-NL" dirty="0"/>
            </a:br>
            <a:r>
              <a:rPr lang="nl-NL" dirty="0"/>
              <a:t>Bepaalde rangtelwoorden geven een bepaalde plaats in een reeks aan. Hierbij geeft het rangtelwoord dus wél aan welke plaats precies.</a:t>
            </a:r>
            <a:br>
              <a:rPr lang="nl-NL" dirty="0"/>
            </a:br>
            <a:r>
              <a:rPr lang="nl-NL" dirty="0"/>
              <a:t>Bijvoorbeeld: eerste, tweede, derde, vierde, enzovoort.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7359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De 99 passagiers en alle bemanningsleden werden van boord gehaald. </a:t>
            </a:r>
          </a:p>
          <a:p>
            <a:pPr marL="514350" indent="-514350">
              <a:buAutoNum type="arabicPeriod"/>
            </a:pPr>
            <a:r>
              <a:rPr lang="nl-NL" dirty="0"/>
              <a:t>Het eerste vliegtuig vertrok om zes uur.</a:t>
            </a:r>
          </a:p>
          <a:p>
            <a:pPr marL="514350" indent="-514350">
              <a:buAutoNum type="arabicPeriod"/>
            </a:pPr>
            <a:r>
              <a:rPr lang="nl-NL" dirty="0"/>
              <a:t>Gisteren at ik een derde van de pizza.</a:t>
            </a:r>
          </a:p>
          <a:p>
            <a:pPr marL="514350" indent="-514350">
              <a:buAutoNum type="arabicPeriod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086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Lidwoorden, bv, </a:t>
            </a:r>
            <a:r>
              <a:rPr lang="nl-NL" dirty="0" err="1"/>
              <a:t>zn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Bepaalde lidwoorden: de, het</a:t>
            </a:r>
          </a:p>
          <a:p>
            <a:pPr>
              <a:buNone/>
            </a:pPr>
            <a:r>
              <a:rPr lang="nl-NL" dirty="0"/>
              <a:t>Als ‘het’ niet bij het </a:t>
            </a:r>
            <a:r>
              <a:rPr lang="nl-NL" dirty="0" err="1"/>
              <a:t>zn</a:t>
            </a:r>
            <a:r>
              <a:rPr lang="nl-NL" dirty="0"/>
              <a:t> hoort dan is het geen lidwoord.</a:t>
            </a:r>
          </a:p>
          <a:p>
            <a:pPr>
              <a:buNone/>
            </a:pPr>
            <a:endParaRPr lang="nl-NL" dirty="0"/>
          </a:p>
          <a:p>
            <a:r>
              <a:rPr lang="nl-NL" dirty="0"/>
              <a:t>Onbepaalde lidwoorden: een</a:t>
            </a:r>
          </a:p>
          <a:p>
            <a:pPr>
              <a:buNone/>
            </a:pPr>
            <a:r>
              <a:rPr lang="nl-NL" dirty="0"/>
              <a:t>Als je ‘een’ uitspreekt als 1 dan is het geen lidwoord.</a:t>
            </a:r>
          </a:p>
          <a:p>
            <a:pPr>
              <a:buNone/>
            </a:pPr>
            <a:endParaRPr lang="nl-NL" dirty="0"/>
          </a:p>
          <a:p>
            <a:r>
              <a:rPr lang="nl-NL" dirty="0"/>
              <a:t>Zelfstandig naamwoord: kun je een lidwoord voorzetten. Eigennamen zijn ook </a:t>
            </a:r>
            <a:r>
              <a:rPr lang="nl-NL" dirty="0" err="1"/>
              <a:t>zn</a:t>
            </a:r>
            <a:r>
              <a:rPr lang="nl-NL" dirty="0"/>
              <a:t> (Bijv. Bert, Nijmegen).</a:t>
            </a:r>
            <a:br>
              <a:rPr lang="nl-NL" dirty="0"/>
            </a:br>
            <a:endParaRPr lang="nl-NL" dirty="0"/>
          </a:p>
          <a:p>
            <a:r>
              <a:rPr lang="nl-NL" dirty="0"/>
              <a:t>Bijvoeglijk naamwoord: zegt iets over het </a:t>
            </a:r>
            <a:r>
              <a:rPr lang="nl-NL" dirty="0" err="1"/>
              <a:t>zn</a:t>
            </a:r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Aanwijzend voornaamwoord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Deze, die, dit, dat, zulk(e), zo’n, dergelijk(e) </a:t>
            </a:r>
          </a:p>
          <a:p>
            <a:r>
              <a:rPr lang="nl-NL" dirty="0"/>
              <a:t>Je kunt het aanwijzen</a:t>
            </a:r>
          </a:p>
          <a:p>
            <a:endParaRPr lang="nl-NL" dirty="0"/>
          </a:p>
          <a:p>
            <a:pPr>
              <a:buNone/>
            </a:pPr>
            <a:r>
              <a:rPr lang="nl-NL" dirty="0"/>
              <a:t>Wat zijn de aanwijzende voornaamwoorden?</a:t>
            </a:r>
          </a:p>
          <a:p>
            <a:pPr>
              <a:buNone/>
            </a:pPr>
            <a:r>
              <a:rPr lang="nl-NL" dirty="0"/>
              <a:t>Deze nieuwe film is even spannend als die oude.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Vragend voornaamwoord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Wie, wat, welk(e), wat voor (een) </a:t>
            </a:r>
          </a:p>
          <a:p>
            <a:r>
              <a:rPr lang="nl-NL" dirty="0"/>
              <a:t>Stelt een vraag</a:t>
            </a:r>
          </a:p>
          <a:p>
            <a:endParaRPr lang="nl-NL" dirty="0"/>
          </a:p>
          <a:p>
            <a:pPr>
              <a:buNone/>
            </a:pPr>
            <a:r>
              <a:rPr lang="nl-NL" dirty="0"/>
              <a:t>Wat zijn de vragende voornaamwoorden?</a:t>
            </a:r>
          </a:p>
          <a:p>
            <a:pPr>
              <a:buNone/>
            </a:pPr>
            <a:r>
              <a:rPr lang="nl-NL" dirty="0"/>
              <a:t>- Wie heeft jou dit verteld?</a:t>
            </a:r>
          </a:p>
          <a:p>
            <a:pPr>
              <a:buNone/>
            </a:pPr>
            <a:r>
              <a:rPr lang="nl-NL" dirty="0"/>
              <a:t>- Naar welke mensen heb je dit gestuurd?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nl-NL" dirty="0"/>
              <a:t>Haal de aanwijzende en vragende </a:t>
            </a:r>
            <a:r>
              <a:rPr lang="nl-NL" dirty="0" err="1"/>
              <a:t>vnw</a:t>
            </a:r>
            <a:r>
              <a:rPr lang="nl-NL" dirty="0"/>
              <a:t> uit de zinnen.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Wat voor spel heb jij bij die nieuwe winkel gekocht?</a:t>
            </a:r>
          </a:p>
          <a:p>
            <a:pPr marL="514350" indent="-514350">
              <a:buAutoNum type="arabicPeriod"/>
            </a:pPr>
            <a:r>
              <a:rPr lang="nl-NL" dirty="0"/>
              <a:t>Ik wil dergelijke scheldwoorden en zulke taal niet meer horen!</a:t>
            </a:r>
          </a:p>
          <a:p>
            <a:pPr marL="514350" indent="-514350">
              <a:buAutoNum type="arabicPeriod"/>
            </a:pPr>
            <a:r>
              <a:rPr lang="nl-NL" dirty="0"/>
              <a:t>Welke brugklasser kan op deze rekenmachine dit lastige sommetje maken?</a:t>
            </a:r>
          </a:p>
          <a:p>
            <a:pPr marL="514350" indent="-514350">
              <a:buAutoNum type="arabicPeriod"/>
            </a:pPr>
            <a:r>
              <a:rPr lang="nl-NL" dirty="0"/>
              <a:t>Kan zo’n agent echt uitzoeken wie de inbraak gepleegd heeft?</a:t>
            </a:r>
          </a:p>
          <a:p>
            <a:pPr marL="514350" indent="-514350">
              <a:buAutoNum type="arabicPeriod"/>
            </a:pPr>
            <a:r>
              <a:rPr lang="nl-NL" dirty="0"/>
              <a:t>Van welke schrijver is dat boek met die blinde portier ook alweer?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Persoonlijk voornaamwoord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/>
              <a:t>Het duidt iets of iemand aan.</a:t>
            </a:r>
          </a:p>
          <a:p>
            <a:pPr>
              <a:buNone/>
            </a:pPr>
            <a:r>
              <a:rPr lang="nl-NL" sz="2800" dirty="0"/>
              <a:t>Ik, jij/je, u, hij, zij, wij, jullie, ze/zij</a:t>
            </a:r>
          </a:p>
          <a:p>
            <a:pPr>
              <a:buNone/>
            </a:pPr>
            <a:r>
              <a:rPr lang="nl-NL" sz="2800" dirty="0"/>
              <a:t>Mij/me, jou/je, hem, haar, ons, hen/hun</a:t>
            </a:r>
          </a:p>
          <a:p>
            <a:r>
              <a:rPr lang="nl-NL" sz="2800" dirty="0"/>
              <a:t>Als je ‘het’ kunt vervangen door het woordje ‘het ding’ of ‘de zaak’, is het een persoonlijk voornaamwoord.</a:t>
            </a:r>
          </a:p>
          <a:p>
            <a:pPr lvl="1"/>
            <a:r>
              <a:rPr lang="nl-NL" sz="2400" i="1" dirty="0"/>
              <a:t>Alleen als ‘het’ iets tastbaars is, is het een pers. vnw.</a:t>
            </a:r>
            <a:endParaRPr lang="nl-NL" sz="2400" dirty="0"/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/>
              <a:t>Wat zijn de persoonlijke voornaamwoorden?</a:t>
            </a:r>
          </a:p>
          <a:p>
            <a:pPr>
              <a:buNone/>
            </a:pPr>
            <a:r>
              <a:rPr lang="nl-NL" sz="2800" dirty="0"/>
              <a:t>-We geven het aan jou, zodat jij ons niet kunt helpen</a:t>
            </a:r>
            <a:r>
              <a:rPr lang="nl-NL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Bezittelijk voornaamwoord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Geeft een bezit aan (mijn boek, jouw trui, zijn mooiste film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r>
              <a:rPr lang="nl-NL" dirty="0"/>
              <a:t>Let op, de onderstreepte woorden zijn persoonlijk voornaamwoord: die school van </a:t>
            </a:r>
            <a:r>
              <a:rPr lang="nl-NL" u="sng" dirty="0"/>
              <a:t>mij</a:t>
            </a:r>
            <a:r>
              <a:rPr lang="nl-NL" dirty="0"/>
              <a:t>, dat huis van</a:t>
            </a:r>
            <a:r>
              <a:rPr lang="nl-NL" u="sng" dirty="0"/>
              <a:t> ons</a:t>
            </a:r>
            <a:r>
              <a:rPr lang="nl-NL" dirty="0"/>
              <a:t>, die cd van </a:t>
            </a:r>
            <a:r>
              <a:rPr lang="nl-NL" u="sng" dirty="0"/>
              <a:t>hem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nl-NL" dirty="0"/>
              <a:t>Haal de persoonlijke en bezittelijke </a:t>
            </a:r>
            <a:r>
              <a:rPr lang="nl-NL" dirty="0" err="1"/>
              <a:t>vnw</a:t>
            </a:r>
            <a:r>
              <a:rPr lang="nl-NL" dirty="0"/>
              <a:t> uit de zinnen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/>
              <a:t>‘Moet ik mijn haar knippen, mevrouw?’ vroeg de kapper aan zijn klant.</a:t>
            </a:r>
          </a:p>
          <a:p>
            <a:pPr marL="514350" indent="-514350">
              <a:buAutoNum type="arabicPeriod"/>
            </a:pPr>
            <a:r>
              <a:rPr lang="nl-NL" dirty="0"/>
              <a:t>Het is niet leuk dat zij een onvoldoende voor het werkstuk hebben.</a:t>
            </a:r>
          </a:p>
          <a:p>
            <a:pPr marL="514350" indent="-514350">
              <a:buAutoNum type="arabicPeriod"/>
            </a:pPr>
            <a:r>
              <a:rPr lang="nl-NL" dirty="0"/>
              <a:t>Wij hebben het gisteren opgehaald.</a:t>
            </a:r>
          </a:p>
          <a:p>
            <a:pPr marL="514350" indent="-514350">
              <a:buAutoNum type="arabicPeriod"/>
            </a:pPr>
            <a:r>
              <a:rPr lang="nl-NL" dirty="0"/>
              <a:t>Ellen, heb jij zin om vanavond met mij naar de bioscoop te gaan?</a:t>
            </a:r>
          </a:p>
          <a:p>
            <a:pPr marL="514350" indent="-514350">
              <a:buAutoNum type="arabicPeriod"/>
            </a:pPr>
            <a:r>
              <a:rPr lang="nl-NL" dirty="0"/>
              <a:t>Dat huis van ons is al in geen jaren meer verbouwd.</a:t>
            </a:r>
          </a:p>
          <a:p>
            <a:pPr marL="514350" indent="-514350">
              <a:buAutoNum type="arabicPeriod"/>
            </a:pPr>
            <a:endParaRPr lang="nl-N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Wederkerend voornaamwoord en wederkerig voornaamwoord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Wederkerend voornaamwoord:</a:t>
            </a:r>
          </a:p>
          <a:p>
            <a:r>
              <a:rPr lang="nl-NL" dirty="0"/>
              <a:t>Het onderwerp van de zin keert weder (komt terug): </a:t>
            </a:r>
            <a:r>
              <a:rPr lang="nl-NL" i="1" dirty="0"/>
              <a:t>Ik</a:t>
            </a:r>
            <a:r>
              <a:rPr lang="nl-NL" dirty="0"/>
              <a:t> erger </a:t>
            </a:r>
            <a:r>
              <a:rPr lang="nl-NL" i="1" dirty="0"/>
              <a:t>mij, ik </a:t>
            </a:r>
            <a:r>
              <a:rPr lang="nl-NL" dirty="0"/>
              <a:t>vergis</a:t>
            </a:r>
            <a:r>
              <a:rPr lang="nl-NL" i="1" dirty="0"/>
              <a:t> me</a:t>
            </a:r>
            <a:endParaRPr lang="nl-NL" dirty="0"/>
          </a:p>
          <a:p>
            <a:r>
              <a:rPr lang="nl-NL" dirty="0"/>
              <a:t>Het woordje ‘zich’ is altijd een wederkerend voornaamwoord</a:t>
            </a:r>
          </a:p>
          <a:p>
            <a:pPr>
              <a:buNone/>
            </a:pPr>
            <a:endParaRPr lang="nl-NL" i="1" dirty="0"/>
          </a:p>
          <a:p>
            <a:pPr>
              <a:buNone/>
            </a:pPr>
            <a:r>
              <a:rPr lang="nl-NL" dirty="0"/>
              <a:t>Wederkerig voornaamwoord: elkaar</a:t>
            </a:r>
          </a:p>
          <a:p>
            <a:pPr>
              <a:buNone/>
            </a:pPr>
            <a:endParaRPr lang="nl-NL" i="1" dirty="0"/>
          </a:p>
          <a:p>
            <a:pPr>
              <a:buNone/>
            </a:pPr>
            <a:endParaRPr lang="nl-NL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nl-NL" dirty="0"/>
              <a:t>Haal de wederkerende en wederkerige </a:t>
            </a:r>
            <a:r>
              <a:rPr lang="nl-NL" dirty="0" err="1"/>
              <a:t>vnw</a:t>
            </a:r>
            <a:r>
              <a:rPr lang="nl-NL" dirty="0"/>
              <a:t> uit de zinnen.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We werken ons helemaal in het zweet voor jou.</a:t>
            </a:r>
          </a:p>
          <a:p>
            <a:pPr marL="514350" indent="-514350">
              <a:buAutoNum type="arabicPeriod"/>
            </a:pPr>
            <a:r>
              <a:rPr lang="nl-NL" dirty="0"/>
              <a:t>Ik heb me vergist bij de berekening van de kosten voor jouw huis. </a:t>
            </a:r>
          </a:p>
          <a:p>
            <a:pPr marL="514350" indent="-514350">
              <a:buAutoNum type="arabicPeriod"/>
            </a:pPr>
            <a:r>
              <a:rPr lang="nl-NL" dirty="0"/>
              <a:t>Wanneer laten jullie elkaar nu eindelijk eens met rust?</a:t>
            </a:r>
          </a:p>
          <a:p>
            <a:pPr marL="514350" indent="-514350">
              <a:buAutoNum type="arabicPeriod"/>
            </a:pPr>
            <a:r>
              <a:rPr lang="nl-NL" dirty="0"/>
              <a:t>Hij moet zich schamen voor wat hij heeft aangericht. 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Betrekkelijk voornaamwoord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Die, dat, wie of wat</a:t>
            </a:r>
          </a:p>
          <a:p>
            <a:r>
              <a:rPr lang="nl-NL" sz="2800" dirty="0"/>
              <a:t>Het betrekkelijk voornaamwoord staat altijd achter een zn. Het betrekkelijk voornaamwoord verwijst naar dat </a:t>
            </a:r>
            <a:r>
              <a:rPr lang="nl-NL" sz="2800" dirty="0" err="1"/>
              <a:t>zn</a:t>
            </a:r>
            <a:r>
              <a:rPr lang="nl-NL" sz="2800" dirty="0"/>
              <a:t> (antecedent)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/>
              <a:t>Wat is hier het betrekkelijk voornaamwoord?</a:t>
            </a:r>
          </a:p>
          <a:p>
            <a:pPr>
              <a:buNone/>
            </a:pPr>
            <a:r>
              <a:rPr lang="nl-NL" sz="2800" dirty="0"/>
              <a:t>Die jongen die altijd te laat kwam, is vandaag</a:t>
            </a:r>
          </a:p>
          <a:p>
            <a:pPr>
              <a:buNone/>
            </a:pPr>
            <a:r>
              <a:rPr lang="nl-NL" sz="2800" dirty="0"/>
              <a:t>ziek.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Haal de betrekkelijke </a:t>
            </a:r>
            <a:r>
              <a:rPr lang="nl-NL" dirty="0" err="1"/>
              <a:t>vnw</a:t>
            </a:r>
            <a:r>
              <a:rPr lang="nl-NL" dirty="0"/>
              <a:t> uit de zinnen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De bloemen die de twee prijswinnaars kregen aangeboden, vonden ze mooi.</a:t>
            </a:r>
          </a:p>
          <a:p>
            <a:pPr marL="514350" indent="-514350">
              <a:buAutoNum type="arabicPeriod"/>
            </a:pPr>
            <a:r>
              <a:rPr lang="nl-NL" dirty="0"/>
              <a:t>Heeft u wat geld voor deze bedelaar die dakloos door het leven moet?</a:t>
            </a:r>
          </a:p>
          <a:p>
            <a:pPr marL="514350" indent="-514350">
              <a:buAutoNum type="arabicPeriod"/>
            </a:pPr>
            <a:r>
              <a:rPr lang="nl-NL" dirty="0"/>
              <a:t>Tweederde van de klas had de opdrachten die de docenten hadden opgegeven niet af.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Kies uit: lw, bv, </a:t>
            </a:r>
            <a:r>
              <a:rPr lang="nl-NL" dirty="0" err="1"/>
              <a:t>zn</a:t>
            </a:r>
            <a:r>
              <a:rPr lang="nl-NL" dirty="0"/>
              <a:t>, geen van allen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u="sng" dirty="0"/>
              <a:t>De</a:t>
            </a:r>
            <a:r>
              <a:rPr lang="nl-NL" dirty="0"/>
              <a:t> </a:t>
            </a:r>
            <a:r>
              <a:rPr lang="nl-NL" u="sng" dirty="0"/>
              <a:t>hoofdpersoon</a:t>
            </a:r>
            <a:r>
              <a:rPr lang="nl-NL" dirty="0"/>
              <a:t> was </a:t>
            </a:r>
            <a:r>
              <a:rPr lang="nl-NL" u="sng" dirty="0"/>
              <a:t>een</a:t>
            </a:r>
            <a:r>
              <a:rPr lang="nl-NL" dirty="0"/>
              <a:t> </a:t>
            </a:r>
            <a:r>
              <a:rPr lang="nl-NL" u="sng" dirty="0"/>
              <a:t>dappere</a:t>
            </a:r>
            <a:r>
              <a:rPr lang="nl-NL" dirty="0"/>
              <a:t> </a:t>
            </a:r>
            <a:r>
              <a:rPr lang="nl-NL" u="sng" dirty="0"/>
              <a:t>ridder</a:t>
            </a:r>
            <a:r>
              <a:rPr lang="nl-NL" dirty="0"/>
              <a:t>, </a:t>
            </a:r>
            <a:r>
              <a:rPr lang="nl-NL" u="sng" dirty="0" err="1"/>
              <a:t>Walewein</a:t>
            </a:r>
            <a:r>
              <a:rPr lang="nl-NL" dirty="0"/>
              <a:t>, die op avontuur ging. </a:t>
            </a:r>
          </a:p>
          <a:p>
            <a:pPr marL="514350" indent="-514350">
              <a:buAutoNum type="arabicPeriod"/>
            </a:pPr>
            <a:r>
              <a:rPr lang="nl-NL" dirty="0"/>
              <a:t>Een van de </a:t>
            </a:r>
            <a:r>
              <a:rPr lang="nl-NL" u="sng" dirty="0"/>
              <a:t>bekendste</a:t>
            </a:r>
            <a:r>
              <a:rPr lang="nl-NL" dirty="0"/>
              <a:t> attracties van </a:t>
            </a:r>
            <a:r>
              <a:rPr lang="nl-NL" u="sng" dirty="0"/>
              <a:t>de</a:t>
            </a:r>
            <a:r>
              <a:rPr lang="nl-NL" dirty="0"/>
              <a:t> Efteling is de </a:t>
            </a:r>
            <a:r>
              <a:rPr lang="nl-NL" dirty="0" err="1"/>
              <a:t>Pyton</a:t>
            </a:r>
            <a:r>
              <a:rPr lang="nl-NL" dirty="0"/>
              <a:t>. </a:t>
            </a:r>
          </a:p>
          <a:p>
            <a:pPr marL="514350" indent="-514350">
              <a:buAutoNum type="arabicPeriod"/>
            </a:pPr>
            <a:r>
              <a:rPr lang="nl-NL" dirty="0"/>
              <a:t>Om</a:t>
            </a:r>
            <a:r>
              <a:rPr lang="nl-NL" u="sng" dirty="0"/>
              <a:t> eer </a:t>
            </a:r>
            <a:r>
              <a:rPr lang="nl-NL" dirty="0"/>
              <a:t>te behalen moest de </a:t>
            </a:r>
            <a:r>
              <a:rPr lang="nl-NL" u="sng" dirty="0"/>
              <a:t>held</a:t>
            </a:r>
            <a:r>
              <a:rPr lang="nl-NL" dirty="0"/>
              <a:t> ook de jonkvrouw </a:t>
            </a:r>
            <a:r>
              <a:rPr lang="nl-NL" u="sng" dirty="0"/>
              <a:t>Isabelle</a:t>
            </a:r>
            <a:r>
              <a:rPr lang="nl-NL" dirty="0"/>
              <a:t> bevrijden.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Onbepaald voornaamwoord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Iemand, niemand, iedereen, men, menigeen, het, iets, niets, alles, ieder(e), elk(e), menig(e), wat, (een) zekere, een of ander(e) </a:t>
            </a:r>
          </a:p>
          <a:p>
            <a:r>
              <a:rPr lang="nl-NL" sz="2400" dirty="0"/>
              <a:t>Een onbepaald voornaamwoord duidt iets of iemand aan, maar zegt niet precies over wie of wat het gaat.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5A841-E3A6-4B8E-8037-7A61BBA67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Onbepaald voornaamwoord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B40E29-055B-42B5-B3D7-9E1F85BF4B0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sz="2800" b="1" dirty="0"/>
              <a:t>3 lastige gevallen:</a:t>
            </a:r>
          </a:p>
          <a:p>
            <a:pPr>
              <a:buNone/>
            </a:pPr>
            <a:endParaRPr lang="nl-NL" sz="2800" b="1" dirty="0"/>
          </a:p>
          <a:p>
            <a:pPr>
              <a:buFontTx/>
              <a:buChar char="-"/>
            </a:pPr>
            <a:r>
              <a:rPr lang="nl-NL" sz="2800" dirty="0"/>
              <a:t>Het woordje ‘je’ is onbepaald als het ‘men’ betekent (vroeger werkte je wel 10 uur).</a:t>
            </a:r>
            <a:br>
              <a:rPr lang="nl-NL" sz="2800" dirty="0"/>
            </a:br>
            <a:endParaRPr lang="nl-NL" sz="2800" dirty="0"/>
          </a:p>
          <a:p>
            <a:pPr>
              <a:buFontTx/>
              <a:buChar char="-"/>
            </a:pPr>
            <a:r>
              <a:rPr lang="nl-NL" sz="2800" dirty="0"/>
              <a:t>Het woordje ‘wat’ is onbepaald als het ‘iets’ betekent (jullie hebben wat gekocht).</a:t>
            </a:r>
            <a:br>
              <a:rPr lang="nl-NL" sz="2800" dirty="0"/>
            </a:br>
            <a:endParaRPr lang="nl-NL" sz="2800" dirty="0"/>
          </a:p>
          <a:p>
            <a:pPr>
              <a:buFontTx/>
              <a:buChar char="-"/>
            </a:pPr>
            <a:r>
              <a:rPr lang="nl-NL" sz="2800" dirty="0"/>
              <a:t>Het woordje ‘het’ is onbepaald als het nergens naar verwijst, maar tijd, weer of sfeer aangeeft (het is 5 uur, het begint te regenen en het is gezellig.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132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Haal de onbepaalde </a:t>
            </a:r>
            <a:r>
              <a:rPr lang="nl-NL" dirty="0" err="1"/>
              <a:t>vnw</a:t>
            </a:r>
            <a:r>
              <a:rPr lang="nl-NL" dirty="0"/>
              <a:t> uit de zinnen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Ze had niet gedacht dat het in de bergen zo koud zou zijn.</a:t>
            </a:r>
          </a:p>
          <a:p>
            <a:pPr marL="514350" indent="-514350">
              <a:buAutoNum type="arabicPeriod"/>
            </a:pPr>
            <a:r>
              <a:rPr lang="nl-NL" dirty="0"/>
              <a:t>Gisteren heeft iemand een boek voor jou gebracht.</a:t>
            </a:r>
          </a:p>
          <a:p>
            <a:pPr marL="514350" indent="-514350">
              <a:buAutoNum type="arabicPeriod"/>
            </a:pPr>
            <a:r>
              <a:rPr lang="nl-NL" dirty="0"/>
              <a:t>Niemand kan ons iets meer vertellen dat aanplakbiljet.</a:t>
            </a:r>
          </a:p>
          <a:p>
            <a:pPr marL="514350" indent="-514350">
              <a:buAutoNum type="arabicPeriod"/>
            </a:pPr>
            <a:r>
              <a:rPr lang="nl-NL" dirty="0"/>
              <a:t>Men zegt dat het helemaal niet opschiet met de kabinetsformatie.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Voegwoorden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sz="2400" dirty="0"/>
              <a:t>Een voegwoord verbindt een samengestelde zin (een zin met</a:t>
            </a:r>
          </a:p>
          <a:p>
            <a:pPr>
              <a:buNone/>
            </a:pPr>
            <a:r>
              <a:rPr lang="nl-NL" sz="2400" dirty="0"/>
              <a:t>meer persoonsvormen)</a:t>
            </a:r>
          </a:p>
          <a:p>
            <a:pPr>
              <a:buNone/>
            </a:pPr>
            <a:r>
              <a:rPr lang="nl-NL" sz="2400" dirty="0"/>
              <a:t>Voegwoorden: en, maar, want, of, dus, omdat, zodat, toen</a:t>
            </a:r>
          </a:p>
          <a:p>
            <a:pPr>
              <a:buNone/>
            </a:pPr>
            <a:r>
              <a:rPr lang="nl-NL" sz="2400" dirty="0" err="1"/>
              <a:t>etc</a:t>
            </a:r>
            <a:r>
              <a:rPr lang="nl-NL" sz="2400" dirty="0"/>
              <a:t>)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dirty="0"/>
              <a:t>Een samengestelde zin bestaat uit 2 hoofdzinnen of een</a:t>
            </a:r>
          </a:p>
          <a:p>
            <a:pPr>
              <a:buNone/>
            </a:pPr>
            <a:r>
              <a:rPr lang="nl-NL" sz="2400" dirty="0"/>
              <a:t>hoofdzin en een bijzin. 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u="sng" dirty="0"/>
              <a:t>Hoofdzin</a:t>
            </a:r>
            <a:r>
              <a:rPr lang="nl-NL" sz="2400" dirty="0"/>
              <a:t>: onderwerp en </a:t>
            </a:r>
            <a:r>
              <a:rPr lang="nl-NL" sz="2400" dirty="0" err="1"/>
              <a:t>pv</a:t>
            </a:r>
            <a:r>
              <a:rPr lang="nl-NL" sz="2400" dirty="0"/>
              <a:t> staan naast elkaar en je kunt er niks</a:t>
            </a:r>
          </a:p>
          <a:p>
            <a:pPr>
              <a:buNone/>
            </a:pPr>
            <a:r>
              <a:rPr lang="nl-NL" sz="2400" dirty="0"/>
              <a:t>tussen zetten (Klas 3B is de leukste klas en 3B is ook de gezelligste</a:t>
            </a:r>
          </a:p>
          <a:p>
            <a:pPr>
              <a:buNone/>
            </a:pPr>
            <a:r>
              <a:rPr lang="nl-NL" sz="2400" dirty="0"/>
              <a:t>klas)</a:t>
            </a:r>
          </a:p>
          <a:p>
            <a:pPr>
              <a:buNone/>
            </a:pPr>
            <a:r>
              <a:rPr lang="nl-NL" sz="2400" u="sng" dirty="0"/>
              <a:t>Bijzin</a:t>
            </a:r>
            <a:r>
              <a:rPr lang="nl-NL" sz="2400" dirty="0"/>
              <a:t>: onderwerp en </a:t>
            </a:r>
            <a:r>
              <a:rPr lang="nl-NL" sz="2400" dirty="0" err="1"/>
              <a:t>pv</a:t>
            </a:r>
            <a:r>
              <a:rPr lang="nl-NL" sz="2400" dirty="0"/>
              <a:t> staan niet naast elkaar (Klas 3B moet een</a:t>
            </a:r>
          </a:p>
          <a:p>
            <a:pPr>
              <a:buNone/>
            </a:pPr>
            <a:r>
              <a:rPr lang="nl-NL" sz="2400" dirty="0"/>
              <a:t>goede start maken zodat ze niet in de problemen komen)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/>
              <a:t>Als </a:t>
            </a:r>
            <a:r>
              <a:rPr lang="nl-NL"/>
              <a:t>je twee </a:t>
            </a:r>
            <a:r>
              <a:rPr lang="nl-NL" dirty="0"/>
              <a:t>hoofdzinnen hebt, dan heb je een</a:t>
            </a:r>
          </a:p>
          <a:p>
            <a:pPr>
              <a:buNone/>
            </a:pPr>
            <a:r>
              <a:rPr lang="nl-NL" dirty="0"/>
              <a:t>nevenschikkend voegwoord: </a:t>
            </a:r>
          </a:p>
          <a:p>
            <a:pPr>
              <a:buNone/>
            </a:pPr>
            <a:r>
              <a:rPr lang="nl-NL" dirty="0"/>
              <a:t>Ik trek even mijn jas aan, want ik krijg het koud.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/>
              <a:t>Als je een hoofdzin en een bijzin hebt, dan heb</a:t>
            </a:r>
          </a:p>
          <a:p>
            <a:pPr>
              <a:buNone/>
            </a:pPr>
            <a:r>
              <a:rPr lang="nl-NL" dirty="0"/>
              <a:t>je een onderschikkend voegwoord: </a:t>
            </a:r>
          </a:p>
          <a:p>
            <a:pPr>
              <a:buNone/>
            </a:pPr>
            <a:r>
              <a:rPr lang="nl-NL" dirty="0"/>
              <a:t>De coach denkt dat we de wedstrijd winnen.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/>
              <a:t>Een voegwoord kan ook vooraan staan (</a:t>
            </a:r>
            <a:r>
              <a:rPr lang="nl-NL" u="sng" dirty="0"/>
              <a:t>Zodra</a:t>
            </a:r>
            <a:r>
              <a:rPr lang="nl-NL" dirty="0"/>
              <a:t> ik thuis </a:t>
            </a:r>
          </a:p>
          <a:p>
            <a:pPr>
              <a:buNone/>
            </a:pPr>
            <a:r>
              <a:rPr lang="nl-NL" dirty="0"/>
              <a:t>ben, ga ik op de bank zitten)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Oefenzinnen voegwoord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nl-NL" dirty="0"/>
              <a:t>We moesten buiten het theater wachten, totdat de genodigden voor de voorstelling op hun plaats zaten.</a:t>
            </a:r>
          </a:p>
          <a:p>
            <a:pPr marL="514350" indent="-514350">
              <a:buAutoNum type="arabicPeriod"/>
            </a:pPr>
            <a:r>
              <a:rPr lang="nl-NL" dirty="0"/>
              <a:t>Terwijl vader de afwas deed, maaide moeder het gras in de achtertuin.</a:t>
            </a:r>
          </a:p>
          <a:p>
            <a:pPr marL="514350" indent="-514350">
              <a:buAutoNum type="arabicPeriod"/>
            </a:pPr>
            <a:r>
              <a:rPr lang="nl-NL" dirty="0"/>
              <a:t>Veel mensen kijken vaak op </a:t>
            </a:r>
            <a:r>
              <a:rPr lang="nl-NL" dirty="0" err="1"/>
              <a:t>Wikipedia</a:t>
            </a:r>
            <a:r>
              <a:rPr lang="nl-NL" dirty="0"/>
              <a:t>, maar de meesten voegen geen nieuwe informatie toe.</a:t>
            </a:r>
          </a:p>
          <a:p>
            <a:pPr marL="514350" indent="-514350">
              <a:buAutoNum type="arabicPeriod"/>
            </a:pPr>
            <a:r>
              <a:rPr lang="nl-NL" dirty="0" err="1"/>
              <a:t>Mylene</a:t>
            </a:r>
            <a:r>
              <a:rPr lang="nl-NL" dirty="0"/>
              <a:t> gaat op zangles, want ze wil over een paar jaar in een band zingen.</a:t>
            </a:r>
          </a:p>
          <a:p>
            <a:pPr marL="514350" indent="-514350">
              <a:buAutoNum type="arabicPeriod"/>
            </a:pPr>
            <a:r>
              <a:rPr lang="nl-NL" dirty="0"/>
              <a:t>Omdat het KNMI waarschuwde voor windstoten, stelde men extra dijkbewaking in.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42D62B-6114-4586-AC82-A26742AB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Lidwoord, zelfstandig naamwoord, bijvoeglijk naamwoord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D9592A-3DE1-454C-B1B0-F93EC61CCC5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u="sng" dirty="0"/>
              <a:t>De</a:t>
            </a:r>
            <a:r>
              <a:rPr lang="nl-NL" dirty="0"/>
              <a:t> </a:t>
            </a:r>
            <a:r>
              <a:rPr lang="nl-NL" u="sng" dirty="0"/>
              <a:t>fietsen</a:t>
            </a:r>
            <a:r>
              <a:rPr lang="nl-NL" dirty="0"/>
              <a:t> staan bij </a:t>
            </a:r>
            <a:r>
              <a:rPr lang="nl-NL" u="sng" dirty="0"/>
              <a:t>een</a:t>
            </a:r>
            <a:r>
              <a:rPr lang="nl-NL" dirty="0"/>
              <a:t> </a:t>
            </a:r>
            <a:r>
              <a:rPr lang="nl-NL" u="sng" dirty="0"/>
              <a:t>grote</a:t>
            </a:r>
            <a:r>
              <a:rPr lang="nl-NL" dirty="0"/>
              <a:t> </a:t>
            </a:r>
            <a:r>
              <a:rPr lang="nl-NL" u="sng" dirty="0"/>
              <a:t>auto</a:t>
            </a:r>
            <a:r>
              <a:rPr lang="nl-NL" dirty="0"/>
              <a:t> geparkeerd.</a:t>
            </a:r>
            <a:br>
              <a:rPr lang="nl-NL" dirty="0"/>
            </a:br>
            <a:endParaRPr lang="nl-NL" dirty="0"/>
          </a:p>
          <a:p>
            <a:r>
              <a:rPr lang="nl-NL" u="sng" dirty="0"/>
              <a:t>Een</a:t>
            </a:r>
            <a:r>
              <a:rPr lang="nl-NL" dirty="0"/>
              <a:t> </a:t>
            </a:r>
            <a:r>
              <a:rPr lang="nl-NL" u="sng" dirty="0"/>
              <a:t>lieve</a:t>
            </a:r>
            <a:r>
              <a:rPr lang="nl-NL" dirty="0"/>
              <a:t> </a:t>
            </a:r>
            <a:r>
              <a:rPr lang="nl-NL" u="sng" dirty="0"/>
              <a:t>oma</a:t>
            </a:r>
            <a:r>
              <a:rPr lang="nl-NL" dirty="0"/>
              <a:t> fietst naar </a:t>
            </a:r>
            <a:r>
              <a:rPr lang="nl-NL" u="sng" dirty="0"/>
              <a:t>de</a:t>
            </a:r>
            <a:r>
              <a:rPr lang="nl-NL" dirty="0"/>
              <a:t> </a:t>
            </a:r>
            <a:r>
              <a:rPr lang="nl-NL" u="sng" dirty="0"/>
              <a:t>Jumbo</a:t>
            </a:r>
            <a:r>
              <a:rPr lang="nl-N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852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Zelfstandig werkwoord en koppelwerkwoord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2800" dirty="0"/>
              <a:t>Staat er 1 werkwoord in de zin: dan is het een </a:t>
            </a:r>
            <a:r>
              <a:rPr lang="nl-NL" sz="2800" dirty="0" err="1"/>
              <a:t>zww</a:t>
            </a:r>
            <a:r>
              <a:rPr lang="nl-NL" sz="2800" dirty="0"/>
              <a:t> of een </a:t>
            </a:r>
            <a:r>
              <a:rPr lang="nl-NL" sz="2800" dirty="0" err="1"/>
              <a:t>kww</a:t>
            </a:r>
            <a:r>
              <a:rPr lang="nl-NL" sz="2800" dirty="0"/>
              <a:t>. Controleer of het een </a:t>
            </a:r>
            <a:r>
              <a:rPr lang="nl-NL" sz="2800" dirty="0" err="1"/>
              <a:t>kww</a:t>
            </a:r>
            <a:r>
              <a:rPr lang="nl-NL" sz="2800" dirty="0"/>
              <a:t> is:</a:t>
            </a:r>
          </a:p>
          <a:p>
            <a:pPr>
              <a:buNone/>
            </a:pPr>
            <a:r>
              <a:rPr lang="nl-NL" sz="2800" dirty="0"/>
              <a:t>		- staat het in het rijtje? Zijn, worden, 	blijven, blijken, schijnen, lijken, heten, 	dunken, voorkomen. </a:t>
            </a:r>
          </a:p>
          <a:p>
            <a:pPr>
              <a:buNone/>
            </a:pPr>
            <a:r>
              <a:rPr lang="nl-NL" sz="2800" dirty="0"/>
              <a:t>		- Wordt er een kenmerk of eigenschap 	gegeven van het onderwerp?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/>
              <a:t>Voldoet het niet aan de 2 eisen dan is het een </a:t>
            </a:r>
            <a:r>
              <a:rPr lang="nl-NL" sz="2800" dirty="0" err="1"/>
              <a:t>zww</a:t>
            </a:r>
            <a:r>
              <a:rPr lang="nl-NL" sz="2800" dirty="0"/>
              <a:t>.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Aanvulling koppelwerkwoord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/>
              <a:t>Als de werkwoorden ‘zijn’ en ‘blijven’ betekent ‘ergens</a:t>
            </a:r>
          </a:p>
          <a:p>
            <a:pPr>
              <a:buNone/>
            </a:pPr>
            <a:r>
              <a:rPr lang="nl-NL" dirty="0"/>
              <a:t>zijn of zich ergens bevinden’ dan is het geen</a:t>
            </a:r>
          </a:p>
          <a:p>
            <a:pPr>
              <a:buNone/>
            </a:pPr>
            <a:r>
              <a:rPr lang="nl-NL" dirty="0"/>
              <a:t>koppelwerkwoord maar een zelfstandig werkwoord.</a:t>
            </a:r>
          </a:p>
          <a:p>
            <a:pPr>
              <a:buNone/>
            </a:pPr>
            <a:r>
              <a:rPr lang="nl-NL" dirty="0"/>
              <a:t>Bijvoorbeeld: De patiënt moest (</a:t>
            </a:r>
            <a:r>
              <a:rPr lang="nl-NL" dirty="0" err="1"/>
              <a:t>hww</a:t>
            </a:r>
            <a:r>
              <a:rPr lang="nl-NL" dirty="0"/>
              <a:t>) in het</a:t>
            </a:r>
          </a:p>
          <a:p>
            <a:pPr>
              <a:buNone/>
            </a:pPr>
            <a:r>
              <a:rPr lang="nl-NL" dirty="0"/>
              <a:t>ziekenhuis blijven (</a:t>
            </a:r>
            <a:r>
              <a:rPr lang="nl-NL" dirty="0" err="1"/>
              <a:t>zww</a:t>
            </a:r>
            <a:r>
              <a:rPr lang="nl-NL" dirty="0"/>
              <a:t>).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/>
              <a:t>Als het werkwoord ‘schijnen’ betekent ‘licht geven’ dan</a:t>
            </a:r>
          </a:p>
          <a:p>
            <a:pPr>
              <a:buNone/>
            </a:pPr>
            <a:r>
              <a:rPr lang="nl-NL" dirty="0"/>
              <a:t>is het geen koppelwerkwoord maar een zelfstandig</a:t>
            </a:r>
          </a:p>
          <a:p>
            <a:pPr>
              <a:buNone/>
            </a:pPr>
            <a:r>
              <a:rPr lang="nl-NL" dirty="0"/>
              <a:t>werkwoord.  Bijvoorbeeld: de zon schijnt (</a:t>
            </a:r>
            <a:r>
              <a:rPr lang="nl-NL" dirty="0" err="1"/>
              <a:t>zww</a:t>
            </a:r>
            <a:r>
              <a:rPr lang="nl-NL" dirty="0"/>
              <a:t>)</a:t>
            </a:r>
          </a:p>
          <a:p>
            <a:pPr>
              <a:buNone/>
            </a:pPr>
            <a:r>
              <a:rPr lang="nl-NL" dirty="0"/>
              <a:t>vandaag.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Hulpwerkwoord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sz="2800" dirty="0"/>
              <a:t>Een hulpwerkwoord heeft altijd een ander</a:t>
            </a:r>
          </a:p>
          <a:p>
            <a:pPr>
              <a:buNone/>
            </a:pPr>
            <a:r>
              <a:rPr lang="nl-NL" sz="2800" dirty="0"/>
              <a:t>werkwoord nodig ( het heet niet voor niets</a:t>
            </a:r>
          </a:p>
          <a:p>
            <a:pPr>
              <a:buNone/>
            </a:pPr>
            <a:r>
              <a:rPr lang="nl-NL" sz="2800" dirty="0"/>
              <a:t>‘hulp’)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/>
              <a:t>Staat er meer dan 1 werkwoord in de zin dan is</a:t>
            </a:r>
          </a:p>
          <a:p>
            <a:pPr>
              <a:buNone/>
            </a:pPr>
            <a:r>
              <a:rPr lang="nl-NL" sz="2800" dirty="0"/>
              <a:t>de persoonsvorm altijd een hulpwerkwoord!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/>
              <a:t>Benoem de werkwoorden (kies uit </a:t>
            </a:r>
            <a:r>
              <a:rPr lang="nl-NL" sz="2800" dirty="0" err="1"/>
              <a:t>hww</a:t>
            </a:r>
            <a:r>
              <a:rPr lang="nl-NL" sz="2800" dirty="0"/>
              <a:t>, </a:t>
            </a:r>
            <a:r>
              <a:rPr lang="nl-NL" sz="2800" dirty="0" err="1"/>
              <a:t>zww</a:t>
            </a:r>
            <a:r>
              <a:rPr lang="nl-NL" sz="2800" dirty="0"/>
              <a:t> of </a:t>
            </a:r>
            <a:r>
              <a:rPr lang="nl-NL" sz="2800" dirty="0" err="1"/>
              <a:t>kww</a:t>
            </a:r>
            <a:r>
              <a:rPr lang="nl-NL" sz="2800" dirty="0"/>
              <a:t>):</a:t>
            </a:r>
          </a:p>
          <a:p>
            <a:pPr>
              <a:buNone/>
            </a:pPr>
            <a:r>
              <a:rPr lang="nl-NL" sz="2800" dirty="0"/>
              <a:t>Klas 3B heeft deze les hard gewerkt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Kies uit: </a:t>
            </a:r>
            <a:r>
              <a:rPr lang="nl-NL" dirty="0" err="1"/>
              <a:t>zww</a:t>
            </a:r>
            <a:r>
              <a:rPr lang="nl-NL" dirty="0"/>
              <a:t>, </a:t>
            </a:r>
            <a:r>
              <a:rPr lang="nl-NL" dirty="0" err="1"/>
              <a:t>hww</a:t>
            </a:r>
            <a:r>
              <a:rPr lang="nl-NL" dirty="0"/>
              <a:t>, </a:t>
            </a:r>
            <a:r>
              <a:rPr lang="nl-NL" dirty="0" err="1"/>
              <a:t>kww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/>
              <a:t>Die vervelende mistlampen </a:t>
            </a:r>
            <a:r>
              <a:rPr lang="nl-NL" u="sng" dirty="0"/>
              <a:t>schijnen</a:t>
            </a:r>
            <a:r>
              <a:rPr lang="nl-NL" dirty="0"/>
              <a:t> recht in mijn gezicht.</a:t>
            </a:r>
          </a:p>
          <a:p>
            <a:pPr marL="514350" indent="-514350">
              <a:buAutoNum type="arabicPeriod"/>
            </a:pPr>
            <a:r>
              <a:rPr lang="nl-NL" dirty="0"/>
              <a:t>Het aantal onvoldoendes </a:t>
            </a:r>
            <a:r>
              <a:rPr lang="nl-NL" u="sng" dirty="0"/>
              <a:t>schijnt</a:t>
            </a:r>
            <a:r>
              <a:rPr lang="nl-NL" dirty="0"/>
              <a:t> opvallend hoog.</a:t>
            </a:r>
          </a:p>
          <a:p>
            <a:pPr marL="514350" indent="-514350">
              <a:buAutoNum type="arabicPeriod"/>
            </a:pPr>
            <a:r>
              <a:rPr lang="nl-NL" dirty="0"/>
              <a:t>Onze minister-president </a:t>
            </a:r>
            <a:r>
              <a:rPr lang="nl-NL" u="sng" dirty="0"/>
              <a:t>is</a:t>
            </a:r>
            <a:r>
              <a:rPr lang="nl-NL" dirty="0"/>
              <a:t> vandaag bij ons in de studio.</a:t>
            </a:r>
          </a:p>
          <a:p>
            <a:pPr marL="514350" indent="-514350">
              <a:buAutoNum type="arabicPeriod"/>
            </a:pPr>
            <a:r>
              <a:rPr lang="nl-NL" dirty="0"/>
              <a:t>Dergelijke opmerkingen </a:t>
            </a:r>
            <a:r>
              <a:rPr lang="nl-NL" u="sng" dirty="0"/>
              <a:t>wil</a:t>
            </a:r>
            <a:r>
              <a:rPr lang="nl-NL" dirty="0"/>
              <a:t> ik niet door de vingers </a:t>
            </a:r>
            <a:r>
              <a:rPr lang="nl-NL" u="sng" dirty="0"/>
              <a:t>zien</a:t>
            </a:r>
            <a:r>
              <a:rPr lang="nl-NL" dirty="0"/>
              <a:t>. </a:t>
            </a:r>
          </a:p>
          <a:p>
            <a:pPr marL="514350" indent="-514350">
              <a:buAutoNum type="arabicPeriod"/>
            </a:pPr>
            <a:r>
              <a:rPr lang="nl-NL" dirty="0"/>
              <a:t>De rekening </a:t>
            </a:r>
            <a:r>
              <a:rPr lang="nl-NL" u="sng" dirty="0"/>
              <a:t>schijnt </a:t>
            </a:r>
            <a:r>
              <a:rPr lang="nl-NL" dirty="0"/>
              <a:t>voorlopig hoog te </a:t>
            </a:r>
            <a:r>
              <a:rPr lang="nl-NL" u="sng" dirty="0"/>
              <a:t>blijven</a:t>
            </a:r>
            <a:r>
              <a:rPr lang="nl-NL" dirty="0"/>
              <a:t>.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AF86A-76F6-446A-A368-6271A4484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Hulpwerkwoord, zelfstandig werkwoord, koppelwerkwoord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4D1427-4571-4459-A667-5F8597412FF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Wanneer ben je naar huis gegaan?</a:t>
            </a:r>
          </a:p>
          <a:p>
            <a:r>
              <a:rPr lang="nl-NL" dirty="0"/>
              <a:t>Deze dame tekent al jarenlang zelfportretten.</a:t>
            </a:r>
          </a:p>
          <a:p>
            <a:r>
              <a:rPr lang="nl-NL" dirty="0"/>
              <a:t>Wilden jullie niet aan het spel deelnemen?</a:t>
            </a:r>
          </a:p>
          <a:p>
            <a:endParaRPr lang="nl-NL" dirty="0"/>
          </a:p>
          <a:p>
            <a:r>
              <a:rPr lang="nl-NL" dirty="0"/>
              <a:t>De docent is ontzettend boos.</a:t>
            </a:r>
          </a:p>
          <a:p>
            <a:r>
              <a:rPr lang="nl-NL" dirty="0"/>
              <a:t>Die docent is ontzettend verdrietig geworden.</a:t>
            </a:r>
          </a:p>
          <a:p>
            <a:r>
              <a:rPr lang="nl-NL" dirty="0"/>
              <a:t>Deze docent liep woedend naar huis.</a:t>
            </a:r>
          </a:p>
          <a:p>
            <a:r>
              <a:rPr lang="nl-NL" dirty="0"/>
              <a:t>Was die docent naar huis gelopen?</a:t>
            </a:r>
          </a:p>
        </p:txBody>
      </p:sp>
    </p:spTree>
    <p:extLst>
      <p:ext uri="{BB962C8B-B14F-4D97-AF65-F5344CB8AC3E}">
        <p14:creationId xmlns:p14="http://schemas.microsoft.com/office/powerpoint/2010/main" val="2663015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582</TotalTime>
  <Words>1750</Words>
  <Application>Microsoft Office PowerPoint</Application>
  <PresentationFormat>Diavoorstelling (4:3)</PresentationFormat>
  <Paragraphs>213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40" baseType="lpstr">
      <vt:lpstr>Calibri</vt:lpstr>
      <vt:lpstr>Georgia</vt:lpstr>
      <vt:lpstr>Wingdings</vt:lpstr>
      <vt:lpstr>Wingdings 2</vt:lpstr>
      <vt:lpstr>Civiel</vt:lpstr>
      <vt:lpstr>Grammatica </vt:lpstr>
      <vt:lpstr>Lidwoorden, bv, zn</vt:lpstr>
      <vt:lpstr>Kies uit: lw, bv, zn, geen van allen</vt:lpstr>
      <vt:lpstr>Lidwoord, zelfstandig naamwoord, bijvoeglijk naamwoord</vt:lpstr>
      <vt:lpstr>Zelfstandig werkwoord en koppelwerkwoord</vt:lpstr>
      <vt:lpstr>Aanvulling koppelwerkwoord</vt:lpstr>
      <vt:lpstr>Hulpwerkwoord</vt:lpstr>
      <vt:lpstr>Kies uit: zww, hww, kww</vt:lpstr>
      <vt:lpstr>Hulpwerkwoord, zelfstandig werkwoord, koppelwerkwoord</vt:lpstr>
      <vt:lpstr>Bijwoord</vt:lpstr>
      <vt:lpstr>Haal de bijwoorden uit de zinnen</vt:lpstr>
      <vt:lpstr>Bijwoord of bijvoeglijk naamwoord</vt:lpstr>
      <vt:lpstr>Tot zo ver bekend: </vt:lpstr>
      <vt:lpstr>Voorzetsel</vt:lpstr>
      <vt:lpstr>Voorzetsels</vt:lpstr>
      <vt:lpstr>Voorzetsels</vt:lpstr>
      <vt:lpstr>Hoofdtelwoorden</vt:lpstr>
      <vt:lpstr>Rangtelwoorden</vt:lpstr>
      <vt:lpstr>Oefenen</vt:lpstr>
      <vt:lpstr>Aanwijzend voornaamwoord</vt:lpstr>
      <vt:lpstr>Vragend voornaamwoord</vt:lpstr>
      <vt:lpstr>Haal de aanwijzende en vragende vnw uit de zinnen.</vt:lpstr>
      <vt:lpstr>Persoonlijk voornaamwoord</vt:lpstr>
      <vt:lpstr>Bezittelijk voornaamwoord</vt:lpstr>
      <vt:lpstr>Haal de persoonlijke en bezittelijke vnw uit de zinnen</vt:lpstr>
      <vt:lpstr>Wederkerend voornaamwoord en wederkerig voornaamwoord</vt:lpstr>
      <vt:lpstr>Haal de wederkerende en wederkerige vnw uit de zinnen.</vt:lpstr>
      <vt:lpstr>Betrekkelijk voornaamwoord</vt:lpstr>
      <vt:lpstr>Haal de betrekkelijke vnw uit de zinnen</vt:lpstr>
      <vt:lpstr>Onbepaald voornaamwoord</vt:lpstr>
      <vt:lpstr>Onbepaald voornaamwoord</vt:lpstr>
      <vt:lpstr>Haal de onbepaalde vnw uit de zinnen</vt:lpstr>
      <vt:lpstr>Voegwoorden</vt:lpstr>
      <vt:lpstr>Vervolg</vt:lpstr>
      <vt:lpstr>Oefenzinnen voegwoord</vt:lpstr>
    </vt:vector>
  </TitlesOfParts>
  <Company>NDDA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Grammatica</dc:title>
  <dc:creator>ndda</dc:creator>
  <cp:lastModifiedBy>H Hoogterp</cp:lastModifiedBy>
  <cp:revision>59</cp:revision>
  <dcterms:created xsi:type="dcterms:W3CDTF">2013-09-17T06:30:05Z</dcterms:created>
  <dcterms:modified xsi:type="dcterms:W3CDTF">2017-11-20T17:00:04Z</dcterms:modified>
</cp:coreProperties>
</file>